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Viga"/>
      <p:regular r:id="rId34"/>
    </p:embeddedFont>
    <p:embeddedFont>
      <p:font typeface="Oswald"/>
      <p:regular r:id="rId35"/>
      <p:bold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D34E13-5E78-4DDE-B0E7-4444E7190680}">
  <a:tblStyle styleId="{4BD34E13-5E78-4DDE-B0E7-4444E719068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2.xml"/><Relationship Id="rId22" Type="http://schemas.openxmlformats.org/officeDocument/2006/relationships/font" Target="fonts/Roboto-regular.fntdata"/><Relationship Id="rId21" Type="http://schemas.openxmlformats.org/officeDocument/2006/relationships/slide" Target="slides/slide13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3.xml"/><Relationship Id="rId33" Type="http://schemas.openxmlformats.org/officeDocument/2006/relationships/font" Target="fonts/Lato-boldItalic.fntdata"/><Relationship Id="rId10" Type="http://schemas.openxmlformats.org/officeDocument/2006/relationships/slide" Target="slides/slide2.xml"/><Relationship Id="rId32" Type="http://schemas.openxmlformats.org/officeDocument/2006/relationships/font" Target="fonts/Lato-italic.fntdata"/><Relationship Id="rId13" Type="http://schemas.openxmlformats.org/officeDocument/2006/relationships/slide" Target="slides/slide5.xml"/><Relationship Id="rId35" Type="http://schemas.openxmlformats.org/officeDocument/2006/relationships/font" Target="fonts/Oswald-regular.fntdata"/><Relationship Id="rId12" Type="http://schemas.openxmlformats.org/officeDocument/2006/relationships/slide" Target="slides/slide4.xml"/><Relationship Id="rId34" Type="http://schemas.openxmlformats.org/officeDocument/2006/relationships/font" Target="fonts/Viga-regular.fntdata"/><Relationship Id="rId15" Type="http://schemas.openxmlformats.org/officeDocument/2006/relationships/slide" Target="slides/slide7.xml"/><Relationship Id="rId37" Type="http://schemas.openxmlformats.org/officeDocument/2006/relationships/font" Target="fonts/DMSans-regular.fntdata"/><Relationship Id="rId14" Type="http://schemas.openxmlformats.org/officeDocument/2006/relationships/slide" Target="slides/slide6.xml"/><Relationship Id="rId36" Type="http://schemas.openxmlformats.org/officeDocument/2006/relationships/font" Target="fonts/Oswald-bold.fntdata"/><Relationship Id="rId17" Type="http://schemas.openxmlformats.org/officeDocument/2006/relationships/slide" Target="slides/slide9.xml"/><Relationship Id="rId39" Type="http://schemas.openxmlformats.org/officeDocument/2006/relationships/font" Target="fonts/DMSans-italic.fntdata"/><Relationship Id="rId16" Type="http://schemas.openxmlformats.org/officeDocument/2006/relationships/slide" Target="slides/slide8.xml"/><Relationship Id="rId38" Type="http://schemas.openxmlformats.org/officeDocument/2006/relationships/font" Target="fonts/DMSans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087b0a9df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087b0a9df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d0576e63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d0576e63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d0576e637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d0576e637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d0576e63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d0576e63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087b0a9df_0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087b0a9df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087b0a9df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087b0a9df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d0576e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d0576e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d0576e63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d0576e63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d0576e63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d0576e63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087b0a9df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087b0a9df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087b0a9df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087b0a9df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87b0a9df_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87b0a9df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d0576e63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d0576e63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3" name="Google Shape;7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2" name="Google Shape;8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34" name="Google Shape;134;p28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35" name="Google Shape;135;p28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3" name="Google Shape;143;p2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9" name="Google Shape;169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3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5" name="Google Shape;195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3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09" name="Google Shape;209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3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3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1" name="Google Shape;221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3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32" name="Google Shape;232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6" name="Google Shape;236;p3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3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44" name="Google Shape;244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54" name="Google Shape;254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65" name="Google Shape;265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1" name="Google Shape;291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4" name="Google Shape;294;p3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95" name="Google Shape;295;p3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99" name="Google Shape;299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09" name="Google Shape;309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4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337" name="Google Shape;337;p42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6" name="Google Shape;346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www.tensorflow.org/lite/models/text_classification/overview" TargetMode="Externa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jp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3.jpg"/><Relationship Id="rId9" Type="http://schemas.openxmlformats.org/officeDocument/2006/relationships/image" Target="../media/image15.jpg"/><Relationship Id="rId5" Type="http://schemas.openxmlformats.org/officeDocument/2006/relationships/image" Target="../media/image20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Relationship Id="rId8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/>
        </p:nvSpPr>
        <p:spPr>
          <a:xfrm>
            <a:off x="3335250" y="4490525"/>
            <a:ext cx="23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3235800" y="3204775"/>
            <a:ext cx="26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type="title"/>
          </p:nvPr>
        </p:nvSpPr>
        <p:spPr>
          <a:xfrm>
            <a:off x="780750" y="137175"/>
            <a:ext cx="8120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latin typeface="Arial"/>
                <a:ea typeface="Arial"/>
                <a:cs typeface="Arial"/>
                <a:sym typeface="Arial"/>
              </a:rPr>
              <a:t>How we Overcome those Difficulties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"/>
          <p:cNvSpPr txBox="1"/>
          <p:nvPr/>
        </p:nvSpPr>
        <p:spPr>
          <a:xfrm>
            <a:off x="540250" y="1970750"/>
            <a:ext cx="2756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TF Lite Model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510" name="Google Shape;510;p5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5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5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52"/>
          <p:cNvSpPr txBox="1"/>
          <p:nvPr/>
        </p:nvSpPr>
        <p:spPr>
          <a:xfrm>
            <a:off x="540250" y="3350711"/>
            <a:ext cx="33327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Predictions made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         Locally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6050900" y="3342688"/>
            <a:ext cx="31824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End-to-End privacy is 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maintained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5981850" y="2016400"/>
            <a:ext cx="31623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No Message Content is shared with External server</a:t>
            </a:r>
            <a:r>
              <a:rPr lang="en" sz="1900">
                <a:solidFill>
                  <a:srgbClr val="FFFFFF"/>
                </a:solidFill>
              </a:rPr>
              <a:t> 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517" name="Google Shape;5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700" y="1673550"/>
            <a:ext cx="3028200" cy="275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1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"/>
          <p:cNvSpPr txBox="1"/>
          <p:nvPr>
            <p:ph idx="2" type="title"/>
          </p:nvPr>
        </p:nvSpPr>
        <p:spPr>
          <a:xfrm>
            <a:off x="1937750" y="76150"/>
            <a:ext cx="5223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tages</a:t>
            </a:r>
            <a:endParaRPr b="1" sz="2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3"/>
          <p:cNvSpPr txBox="1"/>
          <p:nvPr/>
        </p:nvSpPr>
        <p:spPr>
          <a:xfrm>
            <a:off x="4980775" y="765714"/>
            <a:ext cx="1681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3"/>
          <p:cNvSpPr txBox="1"/>
          <p:nvPr>
            <p:ph type="title"/>
          </p:nvPr>
        </p:nvSpPr>
        <p:spPr>
          <a:xfrm>
            <a:off x="-120300" y="13154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Requires very less space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25" name="Google Shape;525;p53"/>
          <p:cNvSpPr txBox="1"/>
          <p:nvPr>
            <p:ph type="title"/>
          </p:nvPr>
        </p:nvSpPr>
        <p:spPr>
          <a:xfrm>
            <a:off x="-120300" y="17114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Gives Faster Result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26" name="Google Shape;526;p53"/>
          <p:cNvSpPr txBox="1"/>
          <p:nvPr>
            <p:ph type="title"/>
          </p:nvPr>
        </p:nvSpPr>
        <p:spPr>
          <a:xfrm>
            <a:off x="-120300" y="25497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User’s privacy is protected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27" name="Google Shape;527;p53"/>
          <p:cNvSpPr txBox="1"/>
          <p:nvPr>
            <p:ph type="title"/>
          </p:nvPr>
        </p:nvSpPr>
        <p:spPr>
          <a:xfrm>
            <a:off x="-120300" y="2130625"/>
            <a:ext cx="4287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Predictions are made locally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28" name="Google Shape;528;p53"/>
          <p:cNvSpPr txBox="1"/>
          <p:nvPr>
            <p:ph type="title"/>
          </p:nvPr>
        </p:nvSpPr>
        <p:spPr>
          <a:xfrm>
            <a:off x="-120300" y="3434785"/>
            <a:ext cx="4416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Can be implemented in any type of Social Media App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29" name="Google Shape;529;p53"/>
          <p:cNvSpPr txBox="1"/>
          <p:nvPr/>
        </p:nvSpPr>
        <p:spPr>
          <a:xfrm>
            <a:off x="5474800" y="2844150"/>
            <a:ext cx="1009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0" name="Google Shape;5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87050"/>
            <a:ext cx="4572000" cy="17168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1" name="Google Shape;531;p53"/>
          <p:cNvGraphicFramePr/>
          <p:nvPr/>
        </p:nvGraphicFramePr>
        <p:xfrm>
          <a:off x="4592138" y="230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{4BD34E13-5E78-4DDE-B0E7-4444E7190680}</a:tableStyleId>
              </a:tblPr>
              <a:tblGrid>
                <a:gridCol w="1132925"/>
                <a:gridCol w="2299150"/>
                <a:gridCol w="1099625"/>
              </a:tblGrid>
              <a:tr h="48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Model Size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Device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CPU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0.6Mb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Pixel 3 (Android 10)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0.05ms*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Pixel 4 (Android 10)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0.05ms*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iPhone XS (iSO 12.4.1)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0.025ms**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2" name="Google Shape;532;p53"/>
          <p:cNvSpPr txBox="1"/>
          <p:nvPr/>
        </p:nvSpPr>
        <p:spPr>
          <a:xfrm>
            <a:off x="4592150" y="4261625"/>
            <a:ext cx="4531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Source: </a:t>
            </a: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https://www.tensorflow.org/lite/models/text_classification/overview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53"/>
          <p:cNvSpPr txBox="1"/>
          <p:nvPr>
            <p:ph type="title"/>
          </p:nvPr>
        </p:nvSpPr>
        <p:spPr>
          <a:xfrm>
            <a:off x="-120300" y="2992275"/>
            <a:ext cx="46380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End-to-End Encryption is maintained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34" name="Google Shape;534;p53"/>
          <p:cNvSpPr txBox="1"/>
          <p:nvPr>
            <p:ph type="title"/>
          </p:nvPr>
        </p:nvSpPr>
        <p:spPr>
          <a:xfrm>
            <a:off x="-122456" y="4221855"/>
            <a:ext cx="4416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Can be used in production without any reluctance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/>
          <p:nvPr>
            <p:ph idx="2" type="title"/>
          </p:nvPr>
        </p:nvSpPr>
        <p:spPr>
          <a:xfrm>
            <a:off x="3226300" y="104750"/>
            <a:ext cx="38682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latin typeface="Arial"/>
                <a:ea typeface="Arial"/>
                <a:cs typeface="Arial"/>
                <a:sym typeface="Arial"/>
              </a:rPr>
              <a:t>Future  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Scopes:</a:t>
            </a:r>
            <a:endParaRPr b="1" sz="2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4"/>
          <p:cNvSpPr txBox="1"/>
          <p:nvPr>
            <p:ph type="title"/>
          </p:nvPr>
        </p:nvSpPr>
        <p:spPr>
          <a:xfrm>
            <a:off x="0" y="1403375"/>
            <a:ext cx="45720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Federated learning can be applied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0" y="2064663"/>
            <a:ext cx="4416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lt1"/>
                </a:solidFill>
              </a:rPr>
              <a:t>Multi-language BERT Model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 b="6085" l="28407" r="28498" t="0"/>
          <a:stretch/>
        </p:blipFill>
        <p:spPr>
          <a:xfrm>
            <a:off x="4711175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 rotWithShape="1">
          <a:blip r:embed="rId4">
            <a:alphaModFix/>
          </a:blip>
          <a:srcRect b="9024" l="25944" r="25751" t="0"/>
          <a:stretch/>
        </p:blipFill>
        <p:spPr>
          <a:xfrm>
            <a:off x="4699350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 rotWithShape="1">
          <a:blip r:embed="rId5">
            <a:alphaModFix/>
          </a:blip>
          <a:srcRect b="7183" l="24923" r="25078" t="0"/>
          <a:stretch/>
        </p:blipFill>
        <p:spPr>
          <a:xfrm>
            <a:off x="4699350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4"/>
          <p:cNvPicPr preferRelativeResize="0"/>
          <p:nvPr/>
        </p:nvPicPr>
        <p:blipFill rotWithShape="1">
          <a:blip r:embed="rId6">
            <a:alphaModFix/>
          </a:blip>
          <a:srcRect b="5873" l="23519" r="23746" t="0"/>
          <a:stretch/>
        </p:blipFill>
        <p:spPr>
          <a:xfrm>
            <a:off x="4711175" y="719150"/>
            <a:ext cx="4277725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4"/>
          <p:cNvPicPr preferRelativeResize="0"/>
          <p:nvPr/>
        </p:nvPicPr>
        <p:blipFill rotWithShape="1">
          <a:blip r:embed="rId7">
            <a:alphaModFix/>
          </a:blip>
          <a:srcRect b="5606" l="23395" r="23506" t="0"/>
          <a:stretch/>
        </p:blipFill>
        <p:spPr>
          <a:xfrm>
            <a:off x="4699350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4"/>
          <p:cNvPicPr preferRelativeResize="0"/>
          <p:nvPr/>
        </p:nvPicPr>
        <p:blipFill rotWithShape="1">
          <a:blip r:embed="rId8">
            <a:alphaModFix/>
          </a:blip>
          <a:srcRect b="5347" l="23396" r="23380" t="0"/>
          <a:stretch/>
        </p:blipFill>
        <p:spPr>
          <a:xfrm>
            <a:off x="4711175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4"/>
          <p:cNvPicPr preferRelativeResize="0"/>
          <p:nvPr/>
        </p:nvPicPr>
        <p:blipFill rotWithShape="1">
          <a:blip r:embed="rId9">
            <a:alphaModFix/>
          </a:blip>
          <a:srcRect b="5087" l="26181" r="25514" t="0"/>
          <a:stretch/>
        </p:blipFill>
        <p:spPr>
          <a:xfrm>
            <a:off x="4711175" y="719150"/>
            <a:ext cx="4277725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4"/>
          <p:cNvPicPr preferRelativeResize="0"/>
          <p:nvPr/>
        </p:nvPicPr>
        <p:blipFill rotWithShape="1">
          <a:blip r:embed="rId10">
            <a:alphaModFix/>
          </a:blip>
          <a:srcRect b="6138" l="30062" r="26538" t="0"/>
          <a:stretch/>
        </p:blipFill>
        <p:spPr>
          <a:xfrm>
            <a:off x="4711175" y="719150"/>
            <a:ext cx="4277725" cy="41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type="title"/>
          </p:nvPr>
        </p:nvSpPr>
        <p:spPr>
          <a:xfrm>
            <a:off x="487600" y="97750"/>
            <a:ext cx="73620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Problem Statements:</a:t>
            </a:r>
            <a:r>
              <a:rPr lang="en" sz="30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en" sz="13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(Source: Smart India Hackathon 2020 </a:t>
            </a:r>
            <a:r>
              <a:rPr b="1" lang="en" sz="13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KB186</a:t>
            </a:r>
            <a:r>
              <a:rPr lang="en" sz="13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)</a:t>
            </a:r>
            <a:endParaRPr sz="13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4"/>
          <p:cNvSpPr txBox="1"/>
          <p:nvPr/>
        </p:nvSpPr>
        <p:spPr>
          <a:xfrm>
            <a:off x="401950" y="1738000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1) Mechanism / tool that retrieves the information relating to transmission of a disputed posting and immediate deletion of the same within no time from WhatsApp messenger.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>
            <a:off x="401950" y="2386088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2) Mechanism / tool that capture the GPS coordinates &amp; other credentials of certain message / posting posted using WhatsApp / Facebook and other messaging APPs.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401950" y="3682300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4) Mechanism / tool that pings any social media account and capture the IP address and other credentials associated with that account.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60050" y="3034200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3) Mechanism / tool that retrieves the initial user of certain posting in WhatsApp and Facebook using message ID.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/>
        </p:nvSpPr>
        <p:spPr>
          <a:xfrm>
            <a:off x="420350" y="4230625"/>
            <a:ext cx="8500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5) Mechanism / tool / device that sends a signal to the target mobile and calculate the distance and direction from the source.</a:t>
            </a:r>
            <a:endParaRPr sz="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420350" y="809225"/>
            <a:ext cx="85002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Solutions required to solve the challenges faced by Law Investigating  Officers (LEOs) in Cyber Crimes: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title"/>
          </p:nvPr>
        </p:nvSpPr>
        <p:spPr>
          <a:xfrm>
            <a:off x="1076475" y="283275"/>
            <a:ext cx="5865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Social Media:</a:t>
            </a:r>
            <a:endParaRPr sz="3000" u="sng">
              <a:solidFill>
                <a:srgbClr val="FFFFFF"/>
              </a:solidFill>
            </a:endParaRPr>
          </a:p>
        </p:txBody>
      </p:sp>
      <p:sp>
        <p:nvSpPr>
          <p:cNvPr id="371" name="Google Shape;371;p45"/>
          <p:cNvSpPr txBox="1"/>
          <p:nvPr>
            <p:ph idx="1" type="body"/>
          </p:nvPr>
        </p:nvSpPr>
        <p:spPr>
          <a:xfrm>
            <a:off x="343125" y="1532250"/>
            <a:ext cx="40470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Connects people</a:t>
            </a:r>
            <a:endParaRPr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Char char="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Medium of Sharing information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user-generated content(UGC)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promotes professional/personal commerce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859550"/>
            <a:ext cx="3669125" cy="36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5"/>
          <p:cNvSpPr/>
          <p:nvPr/>
        </p:nvSpPr>
        <p:spPr>
          <a:xfrm>
            <a:off x="6273138" y="2081812"/>
            <a:ext cx="1264500" cy="1224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 rotWithShape="1">
          <a:blip r:embed="rId4">
            <a:alphaModFix/>
          </a:blip>
          <a:srcRect b="25391" l="10819" r="10496" t="29731"/>
          <a:stretch/>
        </p:blipFill>
        <p:spPr>
          <a:xfrm>
            <a:off x="6201612" y="2072500"/>
            <a:ext cx="1407600" cy="124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idx="2" type="title"/>
          </p:nvPr>
        </p:nvSpPr>
        <p:spPr>
          <a:xfrm>
            <a:off x="227575" y="117950"/>
            <a:ext cx="8916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But What if Social Media became a victim fo</a:t>
            </a:r>
            <a:r>
              <a:rPr lang="en" sz="2100" u="sng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 Disputing And Misleading content Source</a:t>
            </a:r>
            <a:endParaRPr sz="700">
              <a:solidFill>
                <a:srgbClr val="000000"/>
              </a:solidFill>
            </a:endParaRPr>
          </a:p>
        </p:txBody>
      </p:sp>
      <p:grpSp>
        <p:nvGrpSpPr>
          <p:cNvPr id="380" name="Google Shape;380;p46"/>
          <p:cNvGrpSpPr/>
          <p:nvPr/>
        </p:nvGrpSpPr>
        <p:grpSpPr>
          <a:xfrm>
            <a:off x="3012125" y="1372537"/>
            <a:ext cx="2753997" cy="2163406"/>
            <a:chOff x="3553042" y="1657806"/>
            <a:chExt cx="3461100" cy="2671532"/>
          </a:xfrm>
        </p:grpSpPr>
        <p:sp>
          <p:nvSpPr>
            <p:cNvPr id="381" name="Google Shape;381;p4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125" y="1446600"/>
            <a:ext cx="2754000" cy="15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377250" y="1629875"/>
            <a:ext cx="1984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227575" y="1530150"/>
            <a:ext cx="1984200" cy="1339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Social Media Rumours</a:t>
            </a:r>
            <a:endParaRPr sz="1800"/>
          </a:p>
        </p:txBody>
      </p:sp>
      <p:sp>
        <p:nvSpPr>
          <p:cNvPr id="392" name="Google Shape;392;p46"/>
          <p:cNvSpPr/>
          <p:nvPr/>
        </p:nvSpPr>
        <p:spPr>
          <a:xfrm>
            <a:off x="1093250" y="3373700"/>
            <a:ext cx="1984200" cy="1339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Disputing posts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3" name="Google Shape;393;p46"/>
          <p:cNvSpPr/>
          <p:nvPr/>
        </p:nvSpPr>
        <p:spPr>
          <a:xfrm>
            <a:off x="5223825" y="3535950"/>
            <a:ext cx="2370900" cy="1416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Spreading Fake news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46"/>
          <p:cNvSpPr/>
          <p:nvPr/>
        </p:nvSpPr>
        <p:spPr>
          <a:xfrm>
            <a:off x="7032075" y="1231950"/>
            <a:ext cx="1984200" cy="1339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Triggering Riots in Nation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0" y="98150"/>
            <a:ext cx="9091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Disputes took placed because of the Existing problems on social media:</a:t>
            </a:r>
            <a:endParaRPr b="1" sz="20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5" y="1024550"/>
            <a:ext cx="2737400" cy="393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475" y="1016750"/>
            <a:ext cx="2737400" cy="39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625" y="1016750"/>
            <a:ext cx="2926900" cy="39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2161500" y="1770000"/>
            <a:ext cx="69099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Idea and Architecture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9"/>
          <p:cNvGrpSpPr/>
          <p:nvPr/>
        </p:nvGrpSpPr>
        <p:grpSpPr>
          <a:xfrm>
            <a:off x="3636625" y="321475"/>
            <a:ext cx="5254050" cy="291300"/>
            <a:chOff x="3636625" y="321475"/>
            <a:chExt cx="5254050" cy="291300"/>
          </a:xfrm>
        </p:grpSpPr>
        <p:sp>
          <p:nvSpPr>
            <p:cNvPr id="413" name="Google Shape;413;p49"/>
            <p:cNvSpPr/>
            <p:nvPr/>
          </p:nvSpPr>
          <p:spPr>
            <a:xfrm>
              <a:off x="3636625" y="321475"/>
              <a:ext cx="16374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Social Media App</a:t>
              </a:r>
              <a:endParaRPr/>
            </a:p>
          </p:txBody>
        </p:sp>
        <p:sp>
          <p:nvSpPr>
            <p:cNvPr id="414" name="Google Shape;414;p49"/>
            <p:cNvSpPr txBox="1"/>
            <p:nvPr/>
          </p:nvSpPr>
          <p:spPr>
            <a:xfrm>
              <a:off x="5836675" y="321475"/>
              <a:ext cx="30540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</a:rPr>
                <a:t>GPS Access Primary Requirement</a:t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415" name="Google Shape;415;p49"/>
            <p:cNvCxnSpPr>
              <a:stCxn id="414" idx="1"/>
              <a:endCxn id="413" idx="3"/>
            </p:cNvCxnSpPr>
            <p:nvPr/>
          </p:nvCxnSpPr>
          <p:spPr>
            <a:xfrm rot="10800000">
              <a:off x="5273875" y="467125"/>
              <a:ext cx="5628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6" name="Google Shape;416;p49"/>
          <p:cNvGrpSpPr/>
          <p:nvPr/>
        </p:nvGrpSpPr>
        <p:grpSpPr>
          <a:xfrm>
            <a:off x="1509550" y="612775"/>
            <a:ext cx="5472150" cy="632900"/>
            <a:chOff x="1509550" y="612775"/>
            <a:chExt cx="5472150" cy="632900"/>
          </a:xfrm>
        </p:grpSpPr>
        <p:grpSp>
          <p:nvGrpSpPr>
            <p:cNvPr id="417" name="Google Shape;417;p49"/>
            <p:cNvGrpSpPr/>
            <p:nvPr/>
          </p:nvGrpSpPr>
          <p:grpSpPr>
            <a:xfrm>
              <a:off x="1509550" y="612775"/>
              <a:ext cx="2945775" cy="632900"/>
              <a:chOff x="1509550" y="612775"/>
              <a:chExt cx="2945775" cy="632900"/>
            </a:xfrm>
          </p:grpSpPr>
          <p:sp>
            <p:nvSpPr>
              <p:cNvPr id="418" name="Google Shape;418;p49"/>
              <p:cNvSpPr/>
              <p:nvPr/>
            </p:nvSpPr>
            <p:spPr>
              <a:xfrm>
                <a:off x="1509550" y="954375"/>
                <a:ext cx="1215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Admin Panel</a:t>
                </a:r>
                <a:endParaRPr sz="1200"/>
              </a:p>
            </p:txBody>
          </p:sp>
          <p:cxnSp>
            <p:nvCxnSpPr>
              <p:cNvPr id="419" name="Google Shape;419;p49"/>
              <p:cNvCxnSpPr>
                <a:stCxn id="413" idx="2"/>
                <a:endCxn id="418" idx="0"/>
              </p:cNvCxnSpPr>
              <p:nvPr/>
            </p:nvCxnSpPr>
            <p:spPr>
              <a:xfrm flipH="1">
                <a:off x="2117125" y="612775"/>
                <a:ext cx="2338200" cy="34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20" name="Google Shape;420;p49"/>
            <p:cNvGrpSpPr/>
            <p:nvPr/>
          </p:nvGrpSpPr>
          <p:grpSpPr>
            <a:xfrm>
              <a:off x="4455325" y="612775"/>
              <a:ext cx="2526375" cy="612800"/>
              <a:chOff x="4455325" y="612775"/>
              <a:chExt cx="2526375" cy="612800"/>
            </a:xfrm>
          </p:grpSpPr>
          <p:sp>
            <p:nvSpPr>
              <p:cNvPr id="421" name="Google Shape;421;p49"/>
              <p:cNvSpPr/>
              <p:nvPr/>
            </p:nvSpPr>
            <p:spPr>
              <a:xfrm>
                <a:off x="5766700" y="934275"/>
                <a:ext cx="1215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User Interface</a:t>
                </a:r>
                <a:endParaRPr sz="1200"/>
              </a:p>
            </p:txBody>
          </p:sp>
          <p:cxnSp>
            <p:nvCxnSpPr>
              <p:cNvPr id="422" name="Google Shape;422;p49"/>
              <p:cNvCxnSpPr>
                <a:stCxn id="413" idx="2"/>
                <a:endCxn id="421" idx="0"/>
              </p:cNvCxnSpPr>
              <p:nvPr/>
            </p:nvCxnSpPr>
            <p:spPr>
              <a:xfrm>
                <a:off x="4455325" y="612775"/>
                <a:ext cx="1918800" cy="32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23" name="Google Shape;423;p49"/>
          <p:cNvGrpSpPr/>
          <p:nvPr/>
        </p:nvGrpSpPr>
        <p:grpSpPr>
          <a:xfrm>
            <a:off x="121000" y="1245675"/>
            <a:ext cx="3803575" cy="633300"/>
            <a:chOff x="121000" y="1245675"/>
            <a:chExt cx="3803575" cy="633300"/>
          </a:xfrm>
        </p:grpSpPr>
        <p:sp>
          <p:nvSpPr>
            <p:cNvPr id="424" name="Google Shape;424;p49"/>
            <p:cNvSpPr/>
            <p:nvPr/>
          </p:nvSpPr>
          <p:spPr>
            <a:xfrm>
              <a:off x="121000" y="1587675"/>
              <a:ext cx="1566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Reported Messages</a:t>
              </a:r>
              <a:endParaRPr sz="1200"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2429975" y="1581538"/>
              <a:ext cx="1494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Blocked Messages</a:t>
              </a:r>
              <a:endParaRPr sz="1200"/>
            </a:p>
          </p:txBody>
        </p:sp>
        <p:cxnSp>
          <p:nvCxnSpPr>
            <p:cNvPr id="426" name="Google Shape;426;p49"/>
            <p:cNvCxnSpPr>
              <a:stCxn id="418" idx="2"/>
              <a:endCxn id="424" idx="0"/>
            </p:cNvCxnSpPr>
            <p:nvPr/>
          </p:nvCxnSpPr>
          <p:spPr>
            <a:xfrm flipH="1">
              <a:off x="904450" y="1245675"/>
              <a:ext cx="1212600" cy="34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7" name="Google Shape;427;p49"/>
            <p:cNvCxnSpPr>
              <a:stCxn id="418" idx="2"/>
              <a:endCxn id="425" idx="0"/>
            </p:cNvCxnSpPr>
            <p:nvPr/>
          </p:nvCxnSpPr>
          <p:spPr>
            <a:xfrm>
              <a:off x="2117050" y="1245675"/>
              <a:ext cx="1060200" cy="33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28" name="Google Shape;428;p49"/>
          <p:cNvGrpSpPr/>
          <p:nvPr/>
        </p:nvGrpSpPr>
        <p:grpSpPr>
          <a:xfrm>
            <a:off x="5173900" y="1225575"/>
            <a:ext cx="2400600" cy="612800"/>
            <a:chOff x="5173900" y="1225575"/>
            <a:chExt cx="2400600" cy="612800"/>
          </a:xfrm>
        </p:grpSpPr>
        <p:sp>
          <p:nvSpPr>
            <p:cNvPr id="429" name="Google Shape;429;p49"/>
            <p:cNvSpPr/>
            <p:nvPr/>
          </p:nvSpPr>
          <p:spPr>
            <a:xfrm>
              <a:off x="5173900" y="1547075"/>
              <a:ext cx="2400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Capture IP &amp; GPS Coordinates</a:t>
              </a:r>
              <a:endParaRPr sz="1200"/>
            </a:p>
          </p:txBody>
        </p:sp>
        <p:cxnSp>
          <p:nvCxnSpPr>
            <p:cNvPr id="430" name="Google Shape;430;p49"/>
            <p:cNvCxnSpPr>
              <a:stCxn id="421" idx="2"/>
              <a:endCxn id="429" idx="0"/>
            </p:cNvCxnSpPr>
            <p:nvPr/>
          </p:nvCxnSpPr>
          <p:spPr>
            <a:xfrm>
              <a:off x="6374200" y="1225575"/>
              <a:ext cx="0" cy="32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1" name="Google Shape;431;p49"/>
          <p:cNvGrpSpPr/>
          <p:nvPr/>
        </p:nvGrpSpPr>
        <p:grpSpPr>
          <a:xfrm>
            <a:off x="5796550" y="1838375"/>
            <a:ext cx="1155300" cy="591100"/>
            <a:chOff x="5796550" y="1838375"/>
            <a:chExt cx="1155300" cy="591100"/>
          </a:xfrm>
        </p:grpSpPr>
        <p:sp>
          <p:nvSpPr>
            <p:cNvPr id="432" name="Google Shape;432;p49"/>
            <p:cNvSpPr/>
            <p:nvPr/>
          </p:nvSpPr>
          <p:spPr>
            <a:xfrm>
              <a:off x="5796550" y="2138175"/>
              <a:ext cx="11553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Sender Side</a:t>
              </a:r>
              <a:endParaRPr sz="1200"/>
            </a:p>
          </p:txBody>
        </p:sp>
        <p:cxnSp>
          <p:nvCxnSpPr>
            <p:cNvPr id="433" name="Google Shape;433;p49"/>
            <p:cNvCxnSpPr>
              <a:stCxn id="429" idx="2"/>
              <a:endCxn id="432" idx="0"/>
            </p:cNvCxnSpPr>
            <p:nvPr/>
          </p:nvCxnSpPr>
          <p:spPr>
            <a:xfrm>
              <a:off x="6374200" y="1838375"/>
              <a:ext cx="0" cy="29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4" name="Google Shape;434;p49"/>
          <p:cNvGrpSpPr/>
          <p:nvPr/>
        </p:nvGrpSpPr>
        <p:grpSpPr>
          <a:xfrm>
            <a:off x="4868825" y="3060175"/>
            <a:ext cx="3238325" cy="529874"/>
            <a:chOff x="4868825" y="3060175"/>
            <a:chExt cx="3238325" cy="529874"/>
          </a:xfrm>
        </p:grpSpPr>
        <p:grpSp>
          <p:nvGrpSpPr>
            <p:cNvPr id="435" name="Google Shape;435;p49"/>
            <p:cNvGrpSpPr/>
            <p:nvPr/>
          </p:nvGrpSpPr>
          <p:grpSpPr>
            <a:xfrm>
              <a:off x="4868825" y="3060175"/>
              <a:ext cx="1505375" cy="529863"/>
              <a:chOff x="4868825" y="3060175"/>
              <a:chExt cx="1505375" cy="529863"/>
            </a:xfrm>
          </p:grpSpPr>
          <p:sp>
            <p:nvSpPr>
              <p:cNvPr id="436" name="Google Shape;436;p49"/>
              <p:cNvSpPr/>
              <p:nvPr/>
            </p:nvSpPr>
            <p:spPr>
              <a:xfrm>
                <a:off x="4868825" y="3298738"/>
                <a:ext cx="8583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Disputed</a:t>
                </a:r>
                <a:endParaRPr sz="1200"/>
              </a:p>
            </p:txBody>
          </p:sp>
          <p:cxnSp>
            <p:nvCxnSpPr>
              <p:cNvPr id="437" name="Google Shape;437;p49"/>
              <p:cNvCxnSpPr>
                <a:stCxn id="438" idx="2"/>
                <a:endCxn id="436" idx="0"/>
              </p:cNvCxnSpPr>
              <p:nvPr/>
            </p:nvCxnSpPr>
            <p:spPr>
              <a:xfrm flipH="1">
                <a:off x="5298100" y="3060175"/>
                <a:ext cx="1076100" cy="23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39" name="Google Shape;439;p49"/>
            <p:cNvGrpSpPr/>
            <p:nvPr/>
          </p:nvGrpSpPr>
          <p:grpSpPr>
            <a:xfrm>
              <a:off x="6374200" y="3060175"/>
              <a:ext cx="1732950" cy="529874"/>
              <a:chOff x="6374200" y="3060175"/>
              <a:chExt cx="1732950" cy="529874"/>
            </a:xfrm>
          </p:grpSpPr>
          <p:sp>
            <p:nvSpPr>
              <p:cNvPr id="440" name="Google Shape;440;p49"/>
              <p:cNvSpPr/>
              <p:nvPr/>
            </p:nvSpPr>
            <p:spPr>
              <a:xfrm>
                <a:off x="6951850" y="3298749"/>
                <a:ext cx="11553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Non-Disputed</a:t>
                </a:r>
                <a:endParaRPr sz="1200"/>
              </a:p>
            </p:txBody>
          </p:sp>
          <p:cxnSp>
            <p:nvCxnSpPr>
              <p:cNvPr id="441" name="Google Shape;441;p49"/>
              <p:cNvCxnSpPr>
                <a:stCxn id="438" idx="2"/>
                <a:endCxn id="440" idx="0"/>
              </p:cNvCxnSpPr>
              <p:nvPr/>
            </p:nvCxnSpPr>
            <p:spPr>
              <a:xfrm>
                <a:off x="6374200" y="3060175"/>
                <a:ext cx="1155300" cy="23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438" name="Google Shape;438;p49"/>
          <p:cNvSpPr/>
          <p:nvPr/>
        </p:nvSpPr>
        <p:spPr>
          <a:xfrm>
            <a:off x="4908700" y="2768875"/>
            <a:ext cx="2931000" cy="2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Sentiment Analysis + Keyword Matching</a:t>
            </a:r>
            <a:endParaRPr sz="1200"/>
          </a:p>
        </p:txBody>
      </p:sp>
      <p:grpSp>
        <p:nvGrpSpPr>
          <p:cNvPr id="442" name="Google Shape;442;p49"/>
          <p:cNvGrpSpPr/>
          <p:nvPr/>
        </p:nvGrpSpPr>
        <p:grpSpPr>
          <a:xfrm>
            <a:off x="6374200" y="2429475"/>
            <a:ext cx="1274425" cy="343300"/>
            <a:chOff x="6374200" y="2429475"/>
            <a:chExt cx="1274425" cy="343300"/>
          </a:xfrm>
        </p:grpSpPr>
        <p:cxnSp>
          <p:nvCxnSpPr>
            <p:cNvPr id="443" name="Google Shape;443;p49"/>
            <p:cNvCxnSpPr>
              <a:stCxn id="432" idx="2"/>
              <a:endCxn id="438" idx="0"/>
            </p:cNvCxnSpPr>
            <p:nvPr/>
          </p:nvCxnSpPr>
          <p:spPr>
            <a:xfrm>
              <a:off x="6374200" y="2429475"/>
              <a:ext cx="0" cy="33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4" name="Google Shape;444;p49"/>
            <p:cNvSpPr txBox="1"/>
            <p:nvPr/>
          </p:nvSpPr>
          <p:spPr>
            <a:xfrm>
              <a:off x="6533525" y="2451175"/>
              <a:ext cx="11151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Message</a:t>
              </a:r>
              <a:endParaRPr sz="1200"/>
            </a:p>
          </p:txBody>
        </p:sp>
      </p:grpSp>
      <p:grpSp>
        <p:nvGrpSpPr>
          <p:cNvPr id="445" name="Google Shape;445;p49"/>
          <p:cNvGrpSpPr/>
          <p:nvPr/>
        </p:nvGrpSpPr>
        <p:grpSpPr>
          <a:xfrm>
            <a:off x="6239750" y="3590049"/>
            <a:ext cx="2419875" cy="572526"/>
            <a:chOff x="6239750" y="3590049"/>
            <a:chExt cx="2419875" cy="572526"/>
          </a:xfrm>
        </p:grpSpPr>
        <p:grpSp>
          <p:nvGrpSpPr>
            <p:cNvPr id="446" name="Google Shape;446;p49"/>
            <p:cNvGrpSpPr/>
            <p:nvPr/>
          </p:nvGrpSpPr>
          <p:grpSpPr>
            <a:xfrm>
              <a:off x="6239750" y="3590049"/>
              <a:ext cx="1289750" cy="572513"/>
              <a:chOff x="6239750" y="3590049"/>
              <a:chExt cx="1289750" cy="572513"/>
            </a:xfrm>
          </p:grpSpPr>
          <p:sp>
            <p:nvSpPr>
              <p:cNvPr id="447" name="Google Shape;447;p49"/>
              <p:cNvSpPr/>
              <p:nvPr/>
            </p:nvSpPr>
            <p:spPr>
              <a:xfrm>
                <a:off x="6239750" y="3871263"/>
                <a:ext cx="1011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Positive</a:t>
                </a:r>
                <a:endParaRPr/>
              </a:p>
            </p:txBody>
          </p:sp>
          <p:cxnSp>
            <p:nvCxnSpPr>
              <p:cNvPr id="448" name="Google Shape;448;p49"/>
              <p:cNvCxnSpPr>
                <a:stCxn id="440" idx="2"/>
                <a:endCxn id="447" idx="0"/>
              </p:cNvCxnSpPr>
              <p:nvPr/>
            </p:nvCxnSpPr>
            <p:spPr>
              <a:xfrm flipH="1">
                <a:off x="6745300" y="3590049"/>
                <a:ext cx="784200" cy="28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49" name="Google Shape;449;p49"/>
            <p:cNvGrpSpPr/>
            <p:nvPr/>
          </p:nvGrpSpPr>
          <p:grpSpPr>
            <a:xfrm>
              <a:off x="7529500" y="3590049"/>
              <a:ext cx="1130125" cy="572526"/>
              <a:chOff x="7529500" y="3590049"/>
              <a:chExt cx="1130125" cy="572526"/>
            </a:xfrm>
          </p:grpSpPr>
          <p:sp>
            <p:nvSpPr>
              <p:cNvPr id="450" name="Google Shape;450;p49"/>
              <p:cNvSpPr/>
              <p:nvPr/>
            </p:nvSpPr>
            <p:spPr>
              <a:xfrm>
                <a:off x="7648625" y="3871275"/>
                <a:ext cx="1011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Negative</a:t>
                </a:r>
                <a:endParaRPr/>
              </a:p>
            </p:txBody>
          </p:sp>
          <p:cxnSp>
            <p:nvCxnSpPr>
              <p:cNvPr id="451" name="Google Shape;451;p49"/>
              <p:cNvCxnSpPr>
                <a:stCxn id="440" idx="2"/>
                <a:endCxn id="450" idx="0"/>
              </p:cNvCxnSpPr>
              <p:nvPr/>
            </p:nvCxnSpPr>
            <p:spPr>
              <a:xfrm>
                <a:off x="7529500" y="3590049"/>
                <a:ext cx="624600" cy="28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452" name="Google Shape;452;p49"/>
          <p:cNvGrpSpPr/>
          <p:nvPr/>
        </p:nvGrpSpPr>
        <p:grpSpPr>
          <a:xfrm>
            <a:off x="6352700" y="4162563"/>
            <a:ext cx="2110800" cy="940413"/>
            <a:chOff x="6352700" y="4162563"/>
            <a:chExt cx="2110800" cy="940413"/>
          </a:xfrm>
        </p:grpSpPr>
        <p:sp>
          <p:nvSpPr>
            <p:cNvPr id="453" name="Google Shape;453;p49"/>
            <p:cNvSpPr/>
            <p:nvPr/>
          </p:nvSpPr>
          <p:spPr>
            <a:xfrm>
              <a:off x="6352700" y="4811675"/>
              <a:ext cx="21108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Message sent to Receiver</a:t>
              </a:r>
              <a:endParaRPr sz="1200"/>
            </a:p>
          </p:txBody>
        </p:sp>
        <p:cxnSp>
          <p:nvCxnSpPr>
            <p:cNvPr id="454" name="Google Shape;454;p49"/>
            <p:cNvCxnSpPr>
              <a:stCxn id="447" idx="2"/>
            </p:cNvCxnSpPr>
            <p:nvPr/>
          </p:nvCxnSpPr>
          <p:spPr>
            <a:xfrm>
              <a:off x="6745250" y="4162563"/>
              <a:ext cx="5700" cy="64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5" name="Google Shape;455;p49"/>
          <p:cNvGrpSpPr/>
          <p:nvPr/>
        </p:nvGrpSpPr>
        <p:grpSpPr>
          <a:xfrm>
            <a:off x="4550675" y="3590038"/>
            <a:ext cx="1494600" cy="529888"/>
            <a:chOff x="4550675" y="3590038"/>
            <a:chExt cx="1494600" cy="529888"/>
          </a:xfrm>
        </p:grpSpPr>
        <p:sp>
          <p:nvSpPr>
            <p:cNvPr id="456" name="Google Shape;456;p49"/>
            <p:cNvSpPr/>
            <p:nvPr/>
          </p:nvSpPr>
          <p:spPr>
            <a:xfrm>
              <a:off x="4550675" y="3828625"/>
              <a:ext cx="1494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Message Blocked</a:t>
              </a:r>
              <a:endParaRPr sz="1200"/>
            </a:p>
          </p:txBody>
        </p:sp>
        <p:cxnSp>
          <p:nvCxnSpPr>
            <p:cNvPr id="457" name="Google Shape;457;p49"/>
            <p:cNvCxnSpPr>
              <a:stCxn id="436" idx="2"/>
              <a:endCxn id="456" idx="0"/>
            </p:cNvCxnSpPr>
            <p:nvPr/>
          </p:nvCxnSpPr>
          <p:spPr>
            <a:xfrm>
              <a:off x="5297975" y="3590038"/>
              <a:ext cx="0" cy="2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8" name="Google Shape;458;p49"/>
          <p:cNvGrpSpPr/>
          <p:nvPr/>
        </p:nvGrpSpPr>
        <p:grpSpPr>
          <a:xfrm>
            <a:off x="3924325" y="1717975"/>
            <a:ext cx="626350" cy="2256300"/>
            <a:chOff x="3924325" y="1717975"/>
            <a:chExt cx="626350" cy="2256300"/>
          </a:xfrm>
        </p:grpSpPr>
        <p:cxnSp>
          <p:nvCxnSpPr>
            <p:cNvPr id="459" name="Google Shape;459;p49"/>
            <p:cNvCxnSpPr>
              <a:stCxn id="456" idx="1"/>
            </p:cNvCxnSpPr>
            <p:nvPr/>
          </p:nvCxnSpPr>
          <p:spPr>
            <a:xfrm rot="10800000">
              <a:off x="4349975" y="1717975"/>
              <a:ext cx="200700" cy="225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49"/>
            <p:cNvCxnSpPr/>
            <p:nvPr/>
          </p:nvCxnSpPr>
          <p:spPr>
            <a:xfrm rot="10800000">
              <a:off x="3924325" y="1727000"/>
              <a:ext cx="4356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1" name="Google Shape;461;p49"/>
          <p:cNvGrpSpPr/>
          <p:nvPr/>
        </p:nvGrpSpPr>
        <p:grpSpPr>
          <a:xfrm>
            <a:off x="7839700" y="2838025"/>
            <a:ext cx="1101025" cy="1610825"/>
            <a:chOff x="7839700" y="2838025"/>
            <a:chExt cx="1101025" cy="1610825"/>
          </a:xfrm>
        </p:grpSpPr>
        <p:sp>
          <p:nvSpPr>
            <p:cNvPr id="462" name="Google Shape;462;p49"/>
            <p:cNvSpPr txBox="1"/>
            <p:nvPr/>
          </p:nvSpPr>
          <p:spPr>
            <a:xfrm rot="-5400000">
              <a:off x="8061725" y="3395725"/>
              <a:ext cx="1436700" cy="3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After Certain Count </a:t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Keyword is added</a:t>
              </a:r>
              <a:endParaRPr sz="1100"/>
            </a:p>
          </p:txBody>
        </p:sp>
        <p:cxnSp>
          <p:nvCxnSpPr>
            <p:cNvPr id="463" name="Google Shape;463;p49"/>
            <p:cNvCxnSpPr>
              <a:stCxn id="464" idx="3"/>
            </p:cNvCxnSpPr>
            <p:nvPr/>
          </p:nvCxnSpPr>
          <p:spPr>
            <a:xfrm flipH="1" rot="10800000">
              <a:off x="8817350" y="2873250"/>
              <a:ext cx="53100" cy="1575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49"/>
            <p:cNvCxnSpPr/>
            <p:nvPr/>
          </p:nvCxnSpPr>
          <p:spPr>
            <a:xfrm rot="10800000">
              <a:off x="7839700" y="2901163"/>
              <a:ext cx="10410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6" name="Google Shape;466;p49"/>
          <p:cNvGrpSpPr/>
          <p:nvPr/>
        </p:nvGrpSpPr>
        <p:grpSpPr>
          <a:xfrm>
            <a:off x="7250750" y="4169050"/>
            <a:ext cx="1566600" cy="642954"/>
            <a:chOff x="7250750" y="4169050"/>
            <a:chExt cx="1566600" cy="642954"/>
          </a:xfrm>
        </p:grpSpPr>
        <p:cxnSp>
          <p:nvCxnSpPr>
            <p:cNvPr id="467" name="Google Shape;467;p49"/>
            <p:cNvCxnSpPr/>
            <p:nvPr/>
          </p:nvCxnSpPr>
          <p:spPr>
            <a:xfrm flipH="1">
              <a:off x="7976350" y="4594504"/>
              <a:ext cx="1200" cy="21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68" name="Google Shape;468;p49"/>
            <p:cNvGrpSpPr/>
            <p:nvPr/>
          </p:nvGrpSpPr>
          <p:grpSpPr>
            <a:xfrm>
              <a:off x="7250750" y="4169050"/>
              <a:ext cx="1566600" cy="425450"/>
              <a:chOff x="7250750" y="4169050"/>
              <a:chExt cx="1566600" cy="425450"/>
            </a:xfrm>
          </p:grpSpPr>
          <p:sp>
            <p:nvSpPr>
              <p:cNvPr id="464" name="Google Shape;464;p49"/>
              <p:cNvSpPr/>
              <p:nvPr/>
            </p:nvSpPr>
            <p:spPr>
              <a:xfrm>
                <a:off x="7250750" y="4303200"/>
                <a:ext cx="15666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Keyword Extraction</a:t>
                </a:r>
                <a:endParaRPr sz="1200"/>
              </a:p>
            </p:txBody>
          </p:sp>
          <p:cxnSp>
            <p:nvCxnSpPr>
              <p:cNvPr id="469" name="Google Shape;469;p49"/>
              <p:cNvCxnSpPr/>
              <p:nvPr/>
            </p:nvCxnSpPr>
            <p:spPr>
              <a:xfrm>
                <a:off x="8458650" y="4169050"/>
                <a:ext cx="0" cy="13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0" name="Google Shape;470;p49"/>
          <p:cNvGrpSpPr/>
          <p:nvPr/>
        </p:nvGrpSpPr>
        <p:grpSpPr>
          <a:xfrm>
            <a:off x="469013" y="1872838"/>
            <a:ext cx="3361488" cy="1319988"/>
            <a:chOff x="469013" y="1872838"/>
            <a:chExt cx="3361488" cy="1319988"/>
          </a:xfrm>
        </p:grpSpPr>
        <p:grpSp>
          <p:nvGrpSpPr>
            <p:cNvPr id="471" name="Google Shape;471;p49"/>
            <p:cNvGrpSpPr/>
            <p:nvPr/>
          </p:nvGrpSpPr>
          <p:grpSpPr>
            <a:xfrm>
              <a:off x="469013" y="2571750"/>
              <a:ext cx="3361488" cy="621075"/>
              <a:chOff x="469013" y="2571750"/>
              <a:chExt cx="3361488" cy="621075"/>
            </a:xfrm>
          </p:grpSpPr>
          <p:sp>
            <p:nvSpPr>
              <p:cNvPr id="472" name="Google Shape;472;p49"/>
              <p:cNvSpPr/>
              <p:nvPr/>
            </p:nvSpPr>
            <p:spPr>
              <a:xfrm>
                <a:off x="469013" y="2901513"/>
                <a:ext cx="13824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IP &amp; Credential</a:t>
                </a:r>
                <a:endParaRPr sz="1200"/>
              </a:p>
            </p:txBody>
          </p:sp>
          <p:sp>
            <p:nvSpPr>
              <p:cNvPr id="473" name="Google Shape;473;p49"/>
              <p:cNvSpPr/>
              <p:nvPr/>
            </p:nvSpPr>
            <p:spPr>
              <a:xfrm>
                <a:off x="2448100" y="2901525"/>
                <a:ext cx="13824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Location Tracking</a:t>
                </a:r>
                <a:endParaRPr sz="1200"/>
              </a:p>
            </p:txBody>
          </p:sp>
          <p:cxnSp>
            <p:nvCxnSpPr>
              <p:cNvPr id="474" name="Google Shape;474;p49"/>
              <p:cNvCxnSpPr>
                <a:stCxn id="475" idx="2"/>
                <a:endCxn id="472" idx="0"/>
              </p:cNvCxnSpPr>
              <p:nvPr/>
            </p:nvCxnSpPr>
            <p:spPr>
              <a:xfrm flipH="1">
                <a:off x="1160175" y="2571750"/>
                <a:ext cx="924300" cy="32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" name="Google Shape;476;p49"/>
              <p:cNvCxnSpPr>
                <a:stCxn id="475" idx="2"/>
                <a:endCxn id="473" idx="0"/>
              </p:cNvCxnSpPr>
              <p:nvPr/>
            </p:nvCxnSpPr>
            <p:spPr>
              <a:xfrm>
                <a:off x="2084475" y="2571750"/>
                <a:ext cx="1054800" cy="32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77" name="Google Shape;477;p49"/>
            <p:cNvGrpSpPr/>
            <p:nvPr/>
          </p:nvGrpSpPr>
          <p:grpSpPr>
            <a:xfrm>
              <a:off x="904300" y="1872838"/>
              <a:ext cx="2272975" cy="698913"/>
              <a:chOff x="904300" y="1872838"/>
              <a:chExt cx="2272975" cy="698913"/>
            </a:xfrm>
          </p:grpSpPr>
          <p:sp>
            <p:nvSpPr>
              <p:cNvPr id="475" name="Google Shape;475;p49"/>
              <p:cNvSpPr/>
              <p:nvPr/>
            </p:nvSpPr>
            <p:spPr>
              <a:xfrm>
                <a:off x="1205625" y="2208750"/>
                <a:ext cx="1757700" cy="363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Sender &amp; Initial Sender </a:t>
                </a:r>
                <a:endParaRPr sz="1200"/>
              </a:p>
            </p:txBody>
          </p:sp>
          <p:cxnSp>
            <p:nvCxnSpPr>
              <p:cNvPr id="478" name="Google Shape;478;p49"/>
              <p:cNvCxnSpPr>
                <a:stCxn id="424" idx="2"/>
                <a:endCxn id="475" idx="0"/>
              </p:cNvCxnSpPr>
              <p:nvPr/>
            </p:nvCxnSpPr>
            <p:spPr>
              <a:xfrm flipH="1" rot="-5400000">
                <a:off x="1329550" y="1453725"/>
                <a:ext cx="329700" cy="1180200"/>
              </a:xfrm>
              <a:prstGeom prst="bentConnector3">
                <a:avLst>
                  <a:gd fmla="val 50011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49"/>
              <p:cNvCxnSpPr>
                <a:stCxn id="425" idx="2"/>
                <a:endCxn id="475" idx="0"/>
              </p:cNvCxnSpPr>
              <p:nvPr/>
            </p:nvCxnSpPr>
            <p:spPr>
              <a:xfrm rot="5400000">
                <a:off x="2462825" y="1494388"/>
                <a:ext cx="336000" cy="1092900"/>
              </a:xfrm>
              <a:prstGeom prst="bentConnector3">
                <a:avLst>
                  <a:gd fmla="val 49987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idx="2" type="title"/>
          </p:nvPr>
        </p:nvSpPr>
        <p:spPr>
          <a:xfrm>
            <a:off x="2139975" y="82600"/>
            <a:ext cx="56196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Technologies 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Being Used:</a:t>
            </a:r>
            <a:endParaRPr b="1" sz="2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0"/>
          <p:cNvSpPr txBox="1"/>
          <p:nvPr>
            <p:ph type="title"/>
          </p:nvPr>
        </p:nvSpPr>
        <p:spPr>
          <a:xfrm>
            <a:off x="-120300" y="13154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86" name="Google Shape;486;p50"/>
          <p:cNvSpPr txBox="1"/>
          <p:nvPr>
            <p:ph type="title"/>
          </p:nvPr>
        </p:nvSpPr>
        <p:spPr>
          <a:xfrm>
            <a:off x="-120300" y="17114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Tensorflow Lite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87" name="Google Shape;487;p50"/>
          <p:cNvSpPr txBox="1"/>
          <p:nvPr>
            <p:ph type="title"/>
          </p:nvPr>
        </p:nvSpPr>
        <p:spPr>
          <a:xfrm>
            <a:off x="-120300" y="2581825"/>
            <a:ext cx="44169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Firebase Database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88" name="Google Shape;488;p50"/>
          <p:cNvSpPr txBox="1"/>
          <p:nvPr>
            <p:ph type="title"/>
          </p:nvPr>
        </p:nvSpPr>
        <p:spPr>
          <a:xfrm>
            <a:off x="-120300" y="2146650"/>
            <a:ext cx="4287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Python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89" name="Google Shape;489;p50"/>
          <p:cNvSpPr txBox="1"/>
          <p:nvPr>
            <p:ph type="title"/>
          </p:nvPr>
        </p:nvSpPr>
        <p:spPr>
          <a:xfrm>
            <a:off x="-120300" y="3004663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Firebase Authentication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82325"/>
            <a:ext cx="2556575" cy="1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16950"/>
            <a:ext cx="2266176" cy="15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975" y="745900"/>
            <a:ext cx="1710625" cy="15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2625" y="2616950"/>
            <a:ext cx="2409226" cy="15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title"/>
          </p:nvPr>
        </p:nvSpPr>
        <p:spPr>
          <a:xfrm>
            <a:off x="2585225" y="95800"/>
            <a:ext cx="3372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latin typeface="Arial"/>
                <a:ea typeface="Arial"/>
                <a:cs typeface="Arial"/>
                <a:sym typeface="Arial"/>
              </a:rPr>
              <a:t>Challenges 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Faced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499" name="Google Shape;499;p51"/>
          <p:cNvSpPr txBox="1"/>
          <p:nvPr>
            <p:ph idx="1" type="body"/>
          </p:nvPr>
        </p:nvSpPr>
        <p:spPr>
          <a:xfrm>
            <a:off x="486550" y="1419450"/>
            <a:ext cx="3936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❏"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protection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0" name="Google Shape;5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225" y="3042900"/>
            <a:ext cx="3306250" cy="20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125" y="895125"/>
            <a:ext cx="3871650" cy="17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1"/>
          <p:cNvSpPr txBox="1"/>
          <p:nvPr>
            <p:ph idx="1" type="body"/>
          </p:nvPr>
        </p:nvSpPr>
        <p:spPr>
          <a:xfrm>
            <a:off x="486550" y="2032725"/>
            <a:ext cx="39363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❏"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End-to-End Encryption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1"/>
          <p:cNvSpPr txBox="1"/>
          <p:nvPr>
            <p:ph idx="1" type="body"/>
          </p:nvPr>
        </p:nvSpPr>
        <p:spPr>
          <a:xfrm>
            <a:off x="486550" y="2616100"/>
            <a:ext cx="32547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❏"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User’s Privacy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